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92" r:id="rId7"/>
    <p:sldId id="261" r:id="rId8"/>
    <p:sldId id="293" r:id="rId9"/>
    <p:sldId id="262" r:id="rId10"/>
    <p:sldId id="294" r:id="rId11"/>
    <p:sldId id="295" r:id="rId12"/>
    <p:sldId id="263" r:id="rId13"/>
    <p:sldId id="296" r:id="rId14"/>
    <p:sldId id="264" r:id="rId15"/>
    <p:sldId id="265" r:id="rId16"/>
    <p:sldId id="297" r:id="rId17"/>
    <p:sldId id="266" r:id="rId18"/>
    <p:sldId id="299" r:id="rId19"/>
    <p:sldId id="267" r:id="rId20"/>
    <p:sldId id="268" r:id="rId21"/>
    <p:sldId id="300" r:id="rId22"/>
    <p:sldId id="269" r:id="rId23"/>
    <p:sldId id="301" r:id="rId24"/>
    <p:sldId id="270" r:id="rId25"/>
    <p:sldId id="302" r:id="rId26"/>
    <p:sldId id="303" r:id="rId27"/>
    <p:sldId id="278" r:id="rId28"/>
    <p:sldId id="287" r:id="rId29"/>
    <p:sldId id="304" r:id="rId30"/>
    <p:sldId id="291" r:id="rId31"/>
    <p:sldId id="305" r:id="rId32"/>
    <p:sldId id="306" r:id="rId33"/>
    <p:sldId id="290" r:id="rId34"/>
    <p:sldId id="307" r:id="rId35"/>
    <p:sldId id="308" r:id="rId36"/>
    <p:sldId id="286" r:id="rId37"/>
    <p:sldId id="273" r:id="rId38"/>
    <p:sldId id="274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2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eg>
</file>

<file path=ppt/media/image14.jpg>
</file>

<file path=ppt/media/image15.png>
</file>

<file path=ppt/media/image16.jpeg>
</file>

<file path=ppt/media/image17.jpe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868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572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006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68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57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035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684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439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400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90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062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512D6-CE1C-4875-840C-5105FA57800D}" type="datetimeFigureOut">
              <a:rPr lang="zh-CN" altLang="en-US" smtClean="0"/>
              <a:t>2022/6/11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C5507-5751-471E-93EF-731DC6C6FE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112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20</a:t>
            </a:r>
            <a:r>
              <a:rPr lang="zh-CN" altLang="en-US" dirty="0" smtClean="0"/>
              <a:t>章  </a:t>
            </a:r>
            <a:r>
              <a:rPr lang="zh-CN" altLang="en-US" dirty="0" smtClean="0"/>
              <a:t>在线</a:t>
            </a:r>
            <a:r>
              <a:rPr lang="zh-CN" altLang="en-US" dirty="0"/>
              <a:t>直播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052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coturn</a:t>
            </a:r>
            <a:r>
              <a:rPr lang="zh-CN" altLang="zh-CN" dirty="0"/>
              <a:t>的安装</a:t>
            </a:r>
            <a:r>
              <a:rPr lang="zh-CN" altLang="zh-CN" dirty="0" smtClean="0"/>
              <a:t>配置</a:t>
            </a:r>
            <a:r>
              <a:rPr lang="zh-CN" altLang="en-US" dirty="0" smtClean="0"/>
              <a:t>过程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）安装</a:t>
            </a:r>
            <a:r>
              <a:rPr lang="en-US" altLang="zh-CN" dirty="0" err="1"/>
              <a:t>cygwin</a:t>
            </a:r>
            <a:r>
              <a:rPr lang="zh-CN" altLang="en-US" dirty="0"/>
              <a:t>的时候，除了</a:t>
            </a:r>
            <a:r>
              <a:rPr lang="en-US" altLang="zh-CN" dirty="0"/>
              <a:t>Best</a:t>
            </a:r>
            <a:r>
              <a:rPr lang="zh-CN" altLang="en-US" dirty="0"/>
              <a:t>组件之外，还要安装</a:t>
            </a:r>
            <a:r>
              <a:rPr lang="en-US" altLang="zh-CN" dirty="0" err="1"/>
              <a:t>gcc</a:t>
            </a:r>
            <a:r>
              <a:rPr lang="zh-CN" altLang="en-US" dirty="0"/>
              <a:t>、</a:t>
            </a:r>
            <a:r>
              <a:rPr lang="en-US" altLang="zh-CN" dirty="0"/>
              <a:t>make</a:t>
            </a:r>
            <a:r>
              <a:rPr lang="zh-CN" altLang="en-US" dirty="0"/>
              <a:t>、</a:t>
            </a:r>
            <a:r>
              <a:rPr lang="en-US" altLang="zh-CN" dirty="0" err="1"/>
              <a:t>libevent-devel</a:t>
            </a:r>
            <a:r>
              <a:rPr lang="zh-CN" altLang="en-US" dirty="0"/>
              <a:t>、</a:t>
            </a:r>
            <a:r>
              <a:rPr lang="en-US" altLang="zh-CN" dirty="0" err="1"/>
              <a:t>libssl-devel</a:t>
            </a:r>
            <a:r>
              <a:rPr lang="zh-CN" altLang="en-US" dirty="0"/>
              <a:t>等必需库：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en-US" altLang="zh-CN" dirty="0" err="1" smtClean="0"/>
              <a:t>cygwin</a:t>
            </a:r>
            <a:r>
              <a:rPr lang="zh-CN" altLang="en-US" dirty="0"/>
              <a:t>安装完毕，把</a:t>
            </a:r>
            <a:r>
              <a:rPr lang="en-US" altLang="zh-CN" dirty="0" err="1"/>
              <a:t>coturn</a:t>
            </a:r>
            <a:r>
              <a:rPr lang="zh-CN" altLang="en-US" dirty="0"/>
              <a:t>整个源码目录复制到</a:t>
            </a:r>
            <a:r>
              <a:rPr lang="en-US" altLang="zh-CN" dirty="0"/>
              <a:t>cygwin64\home\***</a:t>
            </a:r>
            <a:r>
              <a:rPr lang="zh-CN" altLang="en-US" dirty="0"/>
              <a:t>目录下。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）双击</a:t>
            </a:r>
            <a:r>
              <a:rPr lang="zh-CN" altLang="en-US" dirty="0"/>
              <a:t>打开</a:t>
            </a:r>
            <a:r>
              <a:rPr lang="en-US" altLang="zh-CN" dirty="0"/>
              <a:t>cygwin64</a:t>
            </a:r>
            <a:r>
              <a:rPr lang="zh-CN" altLang="en-US" dirty="0"/>
              <a:t>终端，接着在命令行依次执行</a:t>
            </a:r>
            <a:r>
              <a:rPr lang="en-US" altLang="zh-CN" dirty="0" err="1"/>
              <a:t>coturn</a:t>
            </a:r>
            <a:r>
              <a:rPr lang="zh-CN" altLang="en-US" dirty="0"/>
              <a:t>的配置、编译与安装命令：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）进入</a:t>
            </a:r>
            <a:r>
              <a:rPr lang="en-US" altLang="zh-CN" dirty="0"/>
              <a:t>/</a:t>
            </a:r>
            <a:r>
              <a:rPr lang="en-US" altLang="zh-CN" dirty="0" err="1"/>
              <a:t>usr</a:t>
            </a:r>
            <a:r>
              <a:rPr lang="en-US" altLang="zh-CN" dirty="0"/>
              <a:t>/local/</a:t>
            </a:r>
            <a:r>
              <a:rPr lang="en-US" altLang="zh-CN" dirty="0" err="1"/>
              <a:t>etc</a:t>
            </a:r>
            <a:r>
              <a:rPr lang="zh-CN" altLang="en-US" dirty="0"/>
              <a:t>目录，把</a:t>
            </a:r>
            <a:r>
              <a:rPr lang="en-US" altLang="zh-CN" dirty="0" err="1"/>
              <a:t>turnserver.conf.default</a:t>
            </a:r>
            <a:r>
              <a:rPr lang="zh-CN" altLang="en-US" dirty="0"/>
              <a:t>复制到</a:t>
            </a:r>
            <a:r>
              <a:rPr lang="en-US" altLang="zh-CN" dirty="0" err="1"/>
              <a:t>turnserver.conf</a:t>
            </a:r>
            <a:r>
              <a:rPr lang="zh-CN" altLang="en-US" dirty="0"/>
              <a:t>：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5</a:t>
            </a:r>
            <a:r>
              <a:rPr lang="zh-CN" altLang="en-US" dirty="0" smtClean="0"/>
              <a:t>）在</a:t>
            </a:r>
            <a:r>
              <a:rPr lang="en-US" altLang="zh-CN" dirty="0"/>
              <a:t>cygwin64</a:t>
            </a:r>
            <a:r>
              <a:rPr lang="zh-CN" altLang="en-US" dirty="0"/>
              <a:t>终端执行下面命令启动</a:t>
            </a:r>
            <a:r>
              <a:rPr lang="en-US" altLang="zh-CN" dirty="0"/>
              <a:t>stun</a:t>
            </a:r>
            <a:r>
              <a:rPr lang="zh-CN" altLang="en-US" dirty="0"/>
              <a:t>服务器：</a:t>
            </a:r>
          </a:p>
        </p:txBody>
      </p:sp>
    </p:spTree>
    <p:extLst>
      <p:ext uri="{BB962C8B-B14F-4D97-AF65-F5344CB8AC3E}">
        <p14:creationId xmlns:p14="http://schemas.microsoft.com/office/powerpoint/2010/main" val="363789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STUN</a:t>
            </a:r>
            <a:r>
              <a:rPr lang="zh-CN" altLang="en-US" dirty="0" smtClean="0"/>
              <a:t>服务器的验证结果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69" y="1690688"/>
            <a:ext cx="6648262" cy="4984820"/>
          </a:xfrm>
        </p:spPr>
      </p:pic>
    </p:spTree>
    <p:extLst>
      <p:ext uri="{BB962C8B-B14F-4D97-AF65-F5344CB8AC3E}">
        <p14:creationId xmlns:p14="http://schemas.microsoft.com/office/powerpoint/2010/main" val="319559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20.2  </a:t>
            </a:r>
            <a:r>
              <a:rPr lang="zh-CN" altLang="en-US" dirty="0"/>
              <a:t>给</a:t>
            </a:r>
            <a:r>
              <a:rPr lang="en-US" altLang="zh-CN" dirty="0"/>
              <a:t>App</a:t>
            </a:r>
            <a:r>
              <a:rPr lang="zh-CN" altLang="en-US" dirty="0"/>
              <a:t>集成</a:t>
            </a:r>
            <a:r>
              <a:rPr lang="en-US" altLang="zh-CN" dirty="0" err="1"/>
              <a:t>WebRTC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本节介绍</a:t>
            </a:r>
            <a:r>
              <a:rPr lang="en-US" altLang="zh-CN" dirty="0" err="1"/>
              <a:t>WebRTC</a:t>
            </a:r>
            <a:r>
              <a:rPr lang="zh-CN" altLang="zh-CN" dirty="0"/>
              <a:t>在客户端的集成过程，首先描述如何给</a:t>
            </a:r>
            <a:r>
              <a:rPr lang="en-US" altLang="zh-CN" dirty="0"/>
              <a:t>App</a:t>
            </a:r>
            <a:r>
              <a:rPr lang="zh-CN" altLang="zh-CN" dirty="0"/>
              <a:t>引入</a:t>
            </a:r>
            <a:r>
              <a:rPr lang="en-US" altLang="zh-CN" dirty="0" err="1"/>
              <a:t>WebRTC</a:t>
            </a:r>
            <a:r>
              <a:rPr lang="zh-CN" altLang="zh-CN" dirty="0"/>
              <a:t>开源库，以及每台设备的角色区分说明；接着阐述作为</a:t>
            </a:r>
            <a:r>
              <a:rPr lang="en-US" altLang="zh-CN" dirty="0" err="1"/>
              <a:t>WebRTC</a:t>
            </a:r>
            <a:r>
              <a:rPr lang="zh-CN" altLang="zh-CN" dirty="0"/>
              <a:t>发起方的</a:t>
            </a:r>
            <a:r>
              <a:rPr lang="en-US" altLang="zh-CN" dirty="0"/>
              <a:t>App</a:t>
            </a:r>
            <a:r>
              <a:rPr lang="zh-CN" altLang="zh-CN" dirty="0"/>
              <a:t>代码实现步骤；然后叙述作为</a:t>
            </a:r>
            <a:r>
              <a:rPr lang="en-US" altLang="zh-CN" dirty="0" err="1"/>
              <a:t>WebRTC</a:t>
            </a:r>
            <a:r>
              <a:rPr lang="zh-CN" altLang="zh-CN" dirty="0"/>
              <a:t>接受方的</a:t>
            </a:r>
            <a:r>
              <a:rPr lang="en-US" altLang="zh-CN" dirty="0"/>
              <a:t>App</a:t>
            </a:r>
            <a:r>
              <a:rPr lang="zh-CN" altLang="zh-CN" dirty="0"/>
              <a:t>代码实现步骤。</a:t>
            </a:r>
          </a:p>
          <a:p>
            <a:r>
              <a:rPr lang="en-US" altLang="zh-CN" dirty="0" smtClean="0"/>
              <a:t>20.2.1  </a:t>
            </a:r>
            <a:r>
              <a:rPr lang="zh-CN" altLang="en-US" dirty="0"/>
              <a:t>引入</a:t>
            </a:r>
            <a:r>
              <a:rPr lang="en-US" altLang="zh-CN" dirty="0" err="1"/>
              <a:t>WebRTC</a:t>
            </a:r>
            <a:r>
              <a:rPr lang="zh-CN" altLang="en-US" dirty="0"/>
              <a:t>开源库</a:t>
            </a:r>
          </a:p>
          <a:p>
            <a:r>
              <a:rPr lang="en-US" altLang="zh-CN" dirty="0" smtClean="0"/>
              <a:t>20.2.2  </a:t>
            </a:r>
            <a:r>
              <a:rPr lang="zh-CN" altLang="en-US" dirty="0"/>
              <a:t>实现</a:t>
            </a:r>
            <a:r>
              <a:rPr lang="en-US" altLang="zh-CN" dirty="0" err="1"/>
              <a:t>WebRTC</a:t>
            </a:r>
            <a:r>
              <a:rPr lang="zh-CN" altLang="en-US" dirty="0"/>
              <a:t>的发起方</a:t>
            </a:r>
          </a:p>
          <a:p>
            <a:r>
              <a:rPr lang="en-US" altLang="zh-CN" dirty="0" smtClean="0"/>
              <a:t>20.2.3  </a:t>
            </a:r>
            <a:r>
              <a:rPr lang="zh-CN" altLang="en-US" dirty="0"/>
              <a:t>实现</a:t>
            </a:r>
            <a:r>
              <a:rPr lang="en-US" altLang="zh-CN" dirty="0" err="1"/>
              <a:t>WebRTC</a:t>
            </a:r>
            <a:r>
              <a:rPr lang="zh-CN" altLang="en-US" dirty="0"/>
              <a:t>的接受方</a:t>
            </a:r>
          </a:p>
        </p:txBody>
      </p:sp>
    </p:spTree>
    <p:extLst>
      <p:ext uri="{BB962C8B-B14F-4D97-AF65-F5344CB8AC3E}">
        <p14:creationId xmlns:p14="http://schemas.microsoft.com/office/powerpoint/2010/main" val="73138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20.2.1  </a:t>
            </a:r>
            <a:r>
              <a:rPr lang="zh-CN" altLang="en-US" dirty="0"/>
              <a:t>引入</a:t>
            </a:r>
            <a:r>
              <a:rPr lang="en-US" altLang="zh-CN" dirty="0" err="1"/>
              <a:t>WebRTC</a:t>
            </a:r>
            <a:r>
              <a:rPr lang="zh-CN" altLang="en-US" dirty="0"/>
              <a:t>开源库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WebRTC</a:t>
            </a:r>
            <a:r>
              <a:rPr lang="zh-CN" altLang="en-US" dirty="0"/>
              <a:t>开源库的集成步骤如下：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）给</a:t>
            </a:r>
            <a:r>
              <a:rPr lang="en-US" altLang="zh-CN" dirty="0"/>
              <a:t>App</a:t>
            </a:r>
            <a:r>
              <a:rPr lang="zh-CN" altLang="en-US" dirty="0"/>
              <a:t>模块的</a:t>
            </a:r>
            <a:r>
              <a:rPr lang="en-US" altLang="zh-CN" dirty="0" err="1"/>
              <a:t>build.gradle</a:t>
            </a:r>
            <a:r>
              <a:rPr lang="zh-CN" altLang="en-US" dirty="0"/>
              <a:t>添加</a:t>
            </a:r>
            <a:r>
              <a:rPr lang="en-US" altLang="zh-CN" dirty="0" err="1"/>
              <a:t>WebRTC</a:t>
            </a:r>
            <a:r>
              <a:rPr lang="zh-CN" altLang="en-US" dirty="0"/>
              <a:t>的依赖库配置；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en-US" altLang="zh-CN" dirty="0" smtClean="0"/>
              <a:t>App</a:t>
            </a:r>
            <a:r>
              <a:rPr lang="zh-CN" altLang="en-US" dirty="0"/>
              <a:t>得申请录音和相机权限，还得申请互联网权限；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）在</a:t>
            </a:r>
            <a:r>
              <a:rPr lang="zh-CN" altLang="en-US" dirty="0"/>
              <a:t>代码中配置</a:t>
            </a:r>
            <a:r>
              <a:rPr lang="en-US" altLang="zh-CN" dirty="0"/>
              <a:t>STUN/TURN</a:t>
            </a:r>
            <a:r>
              <a:rPr lang="zh-CN" altLang="en-US" dirty="0"/>
              <a:t>服务器信息，并将它作为</a:t>
            </a:r>
            <a:r>
              <a:rPr lang="en-US" altLang="zh-CN" dirty="0"/>
              <a:t>ICE</a:t>
            </a:r>
            <a:r>
              <a:rPr lang="zh-CN" altLang="en-US" dirty="0"/>
              <a:t>候选者；</a:t>
            </a:r>
          </a:p>
        </p:txBody>
      </p:sp>
    </p:spTree>
    <p:extLst>
      <p:ext uri="{BB962C8B-B14F-4D97-AF65-F5344CB8AC3E}">
        <p14:creationId xmlns:p14="http://schemas.microsoft.com/office/powerpoint/2010/main" val="432572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Peer</a:t>
            </a:r>
            <a:r>
              <a:rPr lang="zh-CN" altLang="en-US" dirty="0" smtClean="0"/>
              <a:t>对象的功能实现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每台接入</a:t>
            </a:r>
            <a:r>
              <a:rPr lang="en-US" altLang="zh-CN" dirty="0" err="1"/>
              <a:t>WebRTC</a:t>
            </a:r>
            <a:r>
              <a:rPr lang="zh-CN" altLang="en-US" dirty="0"/>
              <a:t>的设备都拥有自己的</a:t>
            </a:r>
            <a:r>
              <a:rPr lang="en-US" altLang="zh-CN" dirty="0"/>
              <a:t>Peer</a:t>
            </a:r>
            <a:r>
              <a:rPr lang="zh-CN" altLang="en-US" dirty="0"/>
              <a:t>对象，通过</a:t>
            </a:r>
            <a:r>
              <a:rPr lang="en-US" altLang="zh-CN" dirty="0"/>
              <a:t>Peer</a:t>
            </a:r>
            <a:r>
              <a:rPr lang="zh-CN" altLang="en-US" dirty="0"/>
              <a:t>对象完成点对点连接的相关操作</a:t>
            </a:r>
            <a:r>
              <a:rPr lang="zh-CN" altLang="en-US" dirty="0" smtClean="0"/>
              <a:t>。</a:t>
            </a:r>
            <a:r>
              <a:rPr lang="en-US" altLang="zh-CN" dirty="0" smtClean="0"/>
              <a:t>Peer</a:t>
            </a:r>
            <a:r>
              <a:rPr lang="zh-CN" altLang="en-US" dirty="0"/>
              <a:t>对象</a:t>
            </a:r>
            <a:r>
              <a:rPr lang="zh-CN" altLang="en-US" dirty="0" smtClean="0"/>
              <a:t>主要</a:t>
            </a:r>
            <a:r>
              <a:rPr lang="zh-CN" altLang="en-US" dirty="0"/>
              <a:t>实现下列几项功能：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）根据连接工厂、媒体流和</a:t>
            </a:r>
            <a:r>
              <a:rPr lang="en-US" altLang="zh-CN" dirty="0"/>
              <a:t>ICE</a:t>
            </a:r>
            <a:r>
              <a:rPr lang="zh-CN" altLang="en-US" dirty="0"/>
              <a:t>服务器初始化点对点连接。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）实现接口</a:t>
            </a:r>
            <a:r>
              <a:rPr lang="en-US" altLang="zh-CN" dirty="0" err="1"/>
              <a:t>PeerConnection.Observer</a:t>
            </a:r>
            <a:r>
              <a:rPr lang="zh-CN" altLang="en-US" dirty="0"/>
              <a:t>，主要重写</a:t>
            </a:r>
            <a:r>
              <a:rPr lang="en-US" altLang="zh-CN" dirty="0" err="1"/>
              <a:t>onIceCandidate</a:t>
            </a:r>
            <a:r>
              <a:rPr lang="zh-CN" altLang="en-US" dirty="0"/>
              <a:t>和</a:t>
            </a:r>
            <a:r>
              <a:rPr lang="en-US" altLang="zh-CN" dirty="0" err="1"/>
              <a:t>onAddStream</a:t>
            </a:r>
            <a:r>
              <a:rPr lang="zh-CN" altLang="en-US" dirty="0"/>
              <a:t>两个方法，其中前者在收到</a:t>
            </a:r>
            <a:r>
              <a:rPr lang="en-US" altLang="zh-CN" dirty="0"/>
              <a:t>ICE</a:t>
            </a:r>
            <a:r>
              <a:rPr lang="zh-CN" altLang="en-US" dirty="0"/>
              <a:t>候选者时回调，后者在添加媒体流时回调。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）实现接口</a:t>
            </a:r>
            <a:r>
              <a:rPr lang="en-US" altLang="zh-CN" dirty="0" err="1"/>
              <a:t>SdpObserver</a:t>
            </a:r>
            <a:r>
              <a:rPr lang="zh-CN" altLang="en-US" dirty="0"/>
              <a:t>，主要重写</a:t>
            </a:r>
            <a:r>
              <a:rPr lang="en-US" altLang="zh-CN" dirty="0" err="1"/>
              <a:t>onCreateSuccess</a:t>
            </a:r>
            <a:r>
              <a:rPr lang="zh-CN" altLang="en-US" dirty="0"/>
              <a:t>方法，该方法在</a:t>
            </a:r>
            <a:r>
              <a:rPr lang="en-US" altLang="zh-CN" dirty="0"/>
              <a:t>SDP</a:t>
            </a:r>
            <a:r>
              <a:rPr lang="zh-CN" altLang="en-US" dirty="0"/>
              <a:t>连接创建成功时回调，此时不但要设置本地连接的会话描述，还要把媒体能力的会话描述送给信令服务器。</a:t>
            </a:r>
          </a:p>
        </p:txBody>
      </p:sp>
    </p:spTree>
    <p:extLst>
      <p:ext uri="{BB962C8B-B14F-4D97-AF65-F5344CB8AC3E}">
        <p14:creationId xmlns:p14="http://schemas.microsoft.com/office/powerpoint/2010/main" val="446756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20.2.2  </a:t>
            </a:r>
            <a:r>
              <a:rPr lang="zh-CN" altLang="en-US" dirty="0"/>
              <a:t>实现</a:t>
            </a:r>
            <a:r>
              <a:rPr lang="en-US" altLang="zh-CN" dirty="0" err="1"/>
              <a:t>WebRTC</a:t>
            </a:r>
            <a:r>
              <a:rPr lang="zh-CN" altLang="en-US" dirty="0"/>
              <a:t>的发起方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 smtClean="0"/>
              <a:t>初始化</a:t>
            </a:r>
            <a:r>
              <a:rPr lang="zh-CN" altLang="en-US" dirty="0" smtClean="0"/>
              <a:t>发起方</a:t>
            </a:r>
            <a:r>
              <a:rPr lang="zh-CN" altLang="zh-CN" dirty="0" smtClean="0"/>
              <a:t>音</a:t>
            </a:r>
            <a:r>
              <a:rPr lang="zh-CN" altLang="zh-CN" dirty="0"/>
              <a:t>视频的媒体流之时，主要完成下列三项任务：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）创建并初始化视频捕捉器，以便通过摄像头实时获取视频画面；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）创建音视频的媒体流，并给媒体流先后添加音频轨道和视频轨道；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）指定视频轨道中我方的渲染图层，也就是关联</a:t>
            </a:r>
            <a:r>
              <a:rPr lang="en-US" altLang="zh-CN" dirty="0" err="1"/>
              <a:t>SurfaceViewRenderer</a:t>
            </a:r>
            <a:r>
              <a:rPr lang="zh-CN" altLang="zh-CN" dirty="0"/>
              <a:t>控件；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0181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发起方的视频画面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213957" y="633281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选择通话角色的提示弹窗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436235" y="633281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视频接收方的预览画面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729" y="1666018"/>
            <a:ext cx="2196002" cy="4351338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04" y="4282853"/>
            <a:ext cx="3574930" cy="173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70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20.2.3  </a:t>
            </a:r>
            <a:r>
              <a:rPr lang="zh-CN" altLang="en-US" dirty="0"/>
              <a:t>实现</a:t>
            </a:r>
            <a:r>
              <a:rPr lang="en-US" altLang="zh-CN" dirty="0" err="1"/>
              <a:t>WebRTC</a:t>
            </a:r>
            <a:r>
              <a:rPr lang="zh-CN" altLang="en-US" dirty="0"/>
              <a:t>的接受方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除了向信令服务器发送同意通话指令以外，接受方与发起方的处理逻辑还有下列两处区别：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）收到对方的会话连接后，要调用</a:t>
            </a:r>
            <a:r>
              <a:rPr lang="en-US" altLang="zh-CN" dirty="0" err="1"/>
              <a:t>createAnswer</a:t>
            </a:r>
            <a:r>
              <a:rPr lang="zh-CN" altLang="zh-CN" dirty="0"/>
              <a:t>方法创建应答，然后发起方才能传来音视频数据；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）创建</a:t>
            </a:r>
            <a:r>
              <a:rPr lang="en-US" altLang="zh-CN" dirty="0"/>
              <a:t>Peer</a:t>
            </a:r>
            <a:r>
              <a:rPr lang="zh-CN" altLang="zh-CN" dirty="0"/>
              <a:t>对象之时，第四个输入参数要收下对方远程的媒体流对象，并将其设置到视频轨道中对方的渲染图层；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4111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接受方的视频画面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213957" y="633281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选择通话角色的提示弹窗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436235" y="633281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 smtClean="0"/>
              <a:t>视频</a:t>
            </a:r>
            <a:r>
              <a:rPr lang="zh-CN" altLang="en-US" dirty="0" smtClean="0"/>
              <a:t>接受</a:t>
            </a:r>
            <a:r>
              <a:rPr lang="zh-CN" altLang="zh-CN" dirty="0" smtClean="0"/>
              <a:t>方</a:t>
            </a:r>
            <a:r>
              <a:rPr lang="zh-CN" altLang="zh-CN" dirty="0"/>
              <a:t>的预览画面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04" y="4282853"/>
            <a:ext cx="3574930" cy="1734503"/>
          </a:xfrm>
          <a:prstGeom prst="rect">
            <a:avLst/>
          </a:prstGeom>
        </p:spPr>
      </p:pic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887" y="1690688"/>
            <a:ext cx="2413685" cy="4351338"/>
          </a:xfrm>
        </p:spPr>
      </p:pic>
    </p:spTree>
    <p:extLst>
      <p:ext uri="{BB962C8B-B14F-4D97-AF65-F5344CB8AC3E}">
        <p14:creationId xmlns:p14="http://schemas.microsoft.com/office/powerpoint/2010/main" val="179619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20.3  </a:t>
            </a:r>
            <a:r>
              <a:rPr lang="zh-CN" altLang="en-US" dirty="0"/>
              <a:t>实战项目：仿微信的视频通话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虽然手机出现许多年了，它具备的功能也越来越丰富，但是最基本的通话功能几乎没有变化。从前使用固定电话的时候，通话就是听声音；如今使用最新的智能手机，通话仍旧是听声音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 smtClean="0"/>
              <a:t>只</a:t>
            </a:r>
            <a:r>
              <a:rPr lang="zh-CN" altLang="zh-CN" dirty="0"/>
              <a:t>闻其声不见其人的状况持续了好多年，既然手机自带的通话功能不支持视频画面，只好通过</a:t>
            </a:r>
            <a:r>
              <a:rPr lang="en-US" altLang="zh-CN" dirty="0"/>
              <a:t>App</a:t>
            </a:r>
            <a:r>
              <a:rPr lang="zh-CN" altLang="zh-CN" dirty="0"/>
              <a:t>自身实现了，比如微信就支持视频通话功能</a:t>
            </a:r>
            <a:r>
              <a:rPr lang="zh-CN" altLang="zh-CN" dirty="0" smtClean="0"/>
              <a:t>。通话</a:t>
            </a:r>
            <a:r>
              <a:rPr lang="zh-CN" altLang="zh-CN" dirty="0"/>
              <a:t>双方一边对话，一边在手机屏幕上看着对方，感觉就像面对面交谈那般亲切</a:t>
            </a:r>
            <a:r>
              <a:rPr lang="zh-CN" altLang="zh-CN" dirty="0" smtClean="0"/>
              <a:t>。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8150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本章简介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本章介绍</a:t>
            </a:r>
            <a:r>
              <a:rPr lang="en-US" altLang="zh-CN" dirty="0"/>
              <a:t>App</a:t>
            </a:r>
            <a:r>
              <a:rPr lang="zh-CN" altLang="zh-CN" dirty="0"/>
              <a:t>开发常用的一些在线直播技术，主要</a:t>
            </a:r>
            <a:r>
              <a:rPr lang="zh-CN" altLang="zh-CN" dirty="0" smtClean="0"/>
              <a:t>包括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如何</a:t>
            </a:r>
            <a:r>
              <a:rPr lang="zh-CN" altLang="zh-CN" dirty="0"/>
              <a:t>搭建</a:t>
            </a:r>
            <a:r>
              <a:rPr lang="en-US" altLang="zh-CN" dirty="0" err="1"/>
              <a:t>WebRTC</a:t>
            </a:r>
            <a:r>
              <a:rPr lang="zh-CN" altLang="zh-CN" dirty="0"/>
              <a:t>需要的信令服务器和穿透服务器</a:t>
            </a:r>
            <a:r>
              <a:rPr lang="zh-CN" altLang="zh-CN" dirty="0" smtClean="0"/>
              <a:t>，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如何</a:t>
            </a:r>
            <a:r>
              <a:rPr lang="zh-CN" altLang="zh-CN" dirty="0"/>
              <a:t>给不同角色（发起方和接受方）的</a:t>
            </a:r>
            <a:r>
              <a:rPr lang="en-US" altLang="zh-CN" dirty="0"/>
              <a:t>App</a:t>
            </a:r>
            <a:r>
              <a:rPr lang="zh-CN" altLang="zh-CN" dirty="0"/>
              <a:t>集成</a:t>
            </a:r>
            <a:r>
              <a:rPr lang="en-US" altLang="zh-CN" dirty="0" err="1"/>
              <a:t>WebRTC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 smtClean="0"/>
              <a:t>最后</a:t>
            </a:r>
            <a:r>
              <a:rPr lang="zh-CN" altLang="zh-CN" dirty="0"/>
              <a:t>结合本章所学的知识演示了两个实战项目“仿微信的视频通话”和“仿拼多多的直播带货”的设计与实现。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8443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20.3.1  </a:t>
            </a:r>
            <a:r>
              <a:rPr lang="zh-CN" altLang="en-US" dirty="0"/>
              <a:t>需求描述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视频通话的请求方点击视频通话菜单项，接收方会</a:t>
            </a:r>
            <a:r>
              <a:rPr lang="zh-CN" altLang="zh-CN" dirty="0"/>
              <a:t>自动打开等待通话</a:t>
            </a:r>
            <a:r>
              <a:rPr lang="zh-CN" altLang="zh-CN" dirty="0" smtClean="0"/>
              <a:t>界面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接收方</a:t>
            </a:r>
            <a:r>
              <a:rPr lang="zh-CN" altLang="zh-CN" dirty="0" smtClean="0"/>
              <a:t>点击</a:t>
            </a:r>
            <a:r>
              <a:rPr lang="zh-CN" altLang="en-US" dirty="0" smtClean="0"/>
              <a:t>接听按钮，表示同意视频通话</a:t>
            </a:r>
            <a:r>
              <a:rPr lang="zh-CN" altLang="zh-CN" dirty="0" smtClean="0"/>
              <a:t>，</a:t>
            </a:r>
            <a:r>
              <a:rPr lang="zh-CN" altLang="zh-CN" dirty="0"/>
              <a:t>之后双方的微信都切到接通了的视频通话</a:t>
            </a:r>
            <a:r>
              <a:rPr lang="zh-CN" altLang="zh-CN" dirty="0" smtClean="0"/>
              <a:t>界面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任何</a:t>
            </a:r>
            <a:r>
              <a:rPr lang="zh-CN" altLang="en-US" dirty="0" smtClean="0"/>
              <a:t>一方点击挂断按钮，都将结束视频通话过程。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1721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微信的视频通话界面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993" y="1690688"/>
            <a:ext cx="2125483" cy="435133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647" y="1690688"/>
            <a:ext cx="2210463" cy="43513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24508" y="622929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请求方的通话界面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280071" y="622929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接收方的通话界面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33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20.3.2  </a:t>
            </a:r>
            <a:r>
              <a:rPr lang="zh-CN" altLang="en-US" dirty="0"/>
              <a:t>功能分析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）模糊位图：等待接听界面的背景可</a:t>
            </a:r>
            <a:r>
              <a:rPr lang="zh-CN" altLang="zh-CN" dirty="0" smtClean="0"/>
              <a:t>使用对方</a:t>
            </a:r>
            <a:r>
              <a:rPr lang="zh-CN" altLang="en-US" dirty="0" smtClean="0"/>
              <a:t>的模糊</a:t>
            </a:r>
            <a:r>
              <a:rPr lang="zh-CN" altLang="zh-CN" dirty="0" smtClean="0"/>
              <a:t>头像。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）音频管理器：按下音量加减</a:t>
            </a:r>
            <a:r>
              <a:rPr lang="zh-CN" altLang="zh-CN" dirty="0" smtClean="0"/>
              <a:t>键可以调节</a:t>
            </a:r>
            <a:r>
              <a:rPr lang="zh-CN" altLang="zh-CN" dirty="0"/>
              <a:t>通话音量。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Socket</a:t>
            </a:r>
            <a:r>
              <a:rPr lang="zh-CN" altLang="zh-CN" dirty="0"/>
              <a:t>通信：与拨号事件</a:t>
            </a:r>
            <a:r>
              <a:rPr lang="zh-CN" altLang="zh-CN" dirty="0" smtClean="0"/>
              <a:t>有关的</a:t>
            </a:r>
            <a:r>
              <a:rPr lang="zh-CN" altLang="zh-CN" dirty="0"/>
              <a:t>信令管理，需要采取</a:t>
            </a:r>
            <a:r>
              <a:rPr lang="en-US" altLang="zh-CN" dirty="0"/>
              <a:t>Socket</a:t>
            </a:r>
            <a:r>
              <a:rPr lang="zh-CN" altLang="zh-CN" dirty="0"/>
              <a:t>通信与后端服务器</a:t>
            </a:r>
            <a:r>
              <a:rPr lang="zh-CN" altLang="zh-CN" dirty="0" smtClean="0"/>
              <a:t>交互。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）移动数据格式</a:t>
            </a:r>
            <a:r>
              <a:rPr lang="en-US" altLang="zh-CN" dirty="0"/>
              <a:t>JSON</a:t>
            </a:r>
            <a:r>
              <a:rPr lang="zh-CN" altLang="zh-CN" dirty="0"/>
              <a:t>：客户端与服务器之间传输信令，需要把信令内容封装为</a:t>
            </a:r>
            <a:r>
              <a:rPr lang="en-US" altLang="zh-CN" dirty="0"/>
              <a:t>JSON</a:t>
            </a:r>
            <a:r>
              <a:rPr lang="zh-CN" altLang="zh-CN" dirty="0" smtClean="0"/>
              <a:t>格式。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）实时音视频</a:t>
            </a:r>
            <a:r>
              <a:rPr lang="zh-CN" altLang="zh-CN" dirty="0" smtClean="0"/>
              <a:t>：开</a:t>
            </a:r>
            <a:r>
              <a:rPr lang="zh-CN" altLang="zh-CN" dirty="0"/>
              <a:t>源库</a:t>
            </a:r>
            <a:r>
              <a:rPr lang="en-US" altLang="zh-CN" dirty="0" err="1" smtClean="0"/>
              <a:t>WebRTC</a:t>
            </a:r>
            <a:r>
              <a:rPr lang="zh-CN" altLang="zh-CN" dirty="0" smtClean="0"/>
              <a:t>适用于</a:t>
            </a:r>
            <a:r>
              <a:rPr lang="zh-CN" altLang="zh-CN" dirty="0"/>
              <a:t>一对一的视频传输。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75443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视频通话的例程介绍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 smtClean="0"/>
              <a:t>下面介绍</a:t>
            </a:r>
            <a:r>
              <a:rPr lang="zh-CN" altLang="en-US" dirty="0" smtClean="0"/>
              <a:t>随书</a:t>
            </a:r>
            <a:r>
              <a:rPr lang="zh-CN" altLang="zh-CN" dirty="0" smtClean="0"/>
              <a:t>源码</a:t>
            </a:r>
            <a:r>
              <a:rPr lang="en-US" altLang="zh-CN" dirty="0" smtClean="0"/>
              <a:t>live</a:t>
            </a:r>
            <a:r>
              <a:rPr lang="zh-CN" altLang="zh-CN" dirty="0" smtClean="0"/>
              <a:t>模块</a:t>
            </a:r>
            <a:r>
              <a:rPr lang="zh-CN" altLang="zh-CN" dirty="0"/>
              <a:t>中，</a:t>
            </a:r>
            <a:r>
              <a:rPr lang="zh-CN" altLang="zh-CN" dirty="0" smtClean="0"/>
              <a:t>与</a:t>
            </a:r>
            <a:r>
              <a:rPr lang="zh-CN" altLang="en-US" dirty="0" smtClean="0"/>
              <a:t>视频通话</a:t>
            </a:r>
            <a:r>
              <a:rPr lang="zh-CN" altLang="zh-CN" dirty="0" smtClean="0"/>
              <a:t>有关的代码：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/>
              <a:t>ContactListActivity.java</a:t>
            </a:r>
            <a:r>
              <a:rPr lang="zh-CN" altLang="zh-CN" dirty="0"/>
              <a:t>：这是联系人的列表界面。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/>
              <a:t>ContactVideoActivity.java</a:t>
            </a:r>
            <a:r>
              <a:rPr lang="zh-CN" altLang="zh-CN" dirty="0"/>
              <a:t>：这是视频通话的预览界面，发起方与接收方通用。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）服务端</a:t>
            </a:r>
            <a:r>
              <a:rPr lang="en-US" altLang="zh-CN" dirty="0" err="1"/>
              <a:t>HttpServer</a:t>
            </a:r>
            <a:r>
              <a:rPr lang="zh-CN" altLang="zh-CN" dirty="0"/>
              <a:t>模块中的</a:t>
            </a:r>
            <a:r>
              <a:rPr lang="en-US" altLang="zh-CN" dirty="0"/>
              <a:t>VideoChatServer.java</a:t>
            </a:r>
            <a:r>
              <a:rPr lang="zh-CN" altLang="en-US" dirty="0"/>
              <a:t>：处理</a:t>
            </a:r>
            <a:r>
              <a:rPr lang="en-US" altLang="zh-CN" dirty="0"/>
              <a:t>Socket</a:t>
            </a:r>
            <a:r>
              <a:rPr lang="zh-CN" altLang="zh-CN" dirty="0"/>
              <a:t>通信后端的信令消息传输</a:t>
            </a:r>
            <a:r>
              <a:rPr lang="zh-CN" altLang="en-US" dirty="0"/>
              <a:t>。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117276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20.3.3  </a:t>
            </a:r>
            <a:r>
              <a:rPr lang="zh-CN" altLang="en-US" dirty="0"/>
              <a:t>效果展示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90" y="2646764"/>
            <a:ext cx="4537663" cy="1342392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912" y="2646764"/>
            <a:ext cx="4535360" cy="13438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136320" y="494523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宝宝看到的联系人列表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667097" y="494523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爸爸看到的联系人列表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13022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视频通话的等待界面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446006" y="63119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宝宝的通话等待界面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315244" y="63119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爸爸的等待接听界面</a:t>
            </a:r>
            <a:endParaRPr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380" y="1690688"/>
            <a:ext cx="2417410" cy="4351338"/>
          </a:xfr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831" y="1688521"/>
            <a:ext cx="2188984" cy="435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71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视频通话的接通界面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524665" y="6230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爸爸的视频通话界面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173900" y="623056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宝宝的的视频通话界面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229" y="1690688"/>
            <a:ext cx="2197029" cy="435133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900" y="1690688"/>
            <a:ext cx="2418674" cy="435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5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20.4  </a:t>
            </a:r>
            <a:r>
              <a:rPr lang="zh-CN" altLang="en-US" dirty="0"/>
              <a:t>实战项目：仿拼多多的直播带货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近年来电商业态发生了不小的改变，传统的电商平台把商品分门别类，配上精美的图文说明供消费者挑选，新潮的电商平台则请来明星网红，开启直播秀向广大粉丝推销商品，往往一场直播就能达到数千万销售额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 smtClean="0"/>
              <a:t>这种</a:t>
            </a:r>
            <a:r>
              <a:rPr lang="zh-CN" altLang="zh-CN" dirty="0"/>
              <a:t>新型的买卖行为被称作“直播带货”，主播们现场试用试穿试吃，还跟众多粉丝网络互动，同时直播形式让消费者如临其境，使人无法抑制购买欲望，这些都造就了精准、高效的直播电商</a:t>
            </a:r>
            <a:r>
              <a:rPr lang="zh-CN" altLang="zh-CN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354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20.4.1  </a:t>
            </a:r>
            <a:r>
              <a:rPr lang="zh-CN" altLang="en-US" dirty="0" smtClean="0"/>
              <a:t>需求</a:t>
            </a:r>
            <a:r>
              <a:rPr lang="zh-CN" altLang="en-US" dirty="0"/>
              <a:t>描述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主播在直播界面吆喝叫卖，观众浏览直播界面闲逛。除此以外，直播界面还提供下列功能：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</a:t>
            </a:r>
            <a:r>
              <a:rPr lang="zh-CN" altLang="zh-CN" dirty="0"/>
              <a:t>关注店铺、加入会员、领券、下</a:t>
            </a:r>
            <a:r>
              <a:rPr lang="zh-CN" altLang="zh-CN" dirty="0" smtClean="0"/>
              <a:t>单</a:t>
            </a:r>
            <a:r>
              <a:rPr lang="zh-CN" altLang="en-US" dirty="0" smtClean="0"/>
              <a:t>等等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）发表留言与主播聊天互动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）给主播打赏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350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电商平台的直播界面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340" y="1690688"/>
            <a:ext cx="2125483" cy="4351338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653" y="1690688"/>
            <a:ext cx="2125484" cy="435133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823834" y="623056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淘宝的美妆直播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404732" y="623056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拼多多的助农直播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2094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20.1  </a:t>
            </a:r>
            <a:r>
              <a:rPr lang="zh-CN" altLang="en-US" dirty="0"/>
              <a:t>搭建</a:t>
            </a:r>
            <a:r>
              <a:rPr lang="en-US" altLang="zh-CN" dirty="0" err="1"/>
              <a:t>WebRTC</a:t>
            </a:r>
            <a:r>
              <a:rPr lang="zh-CN" altLang="en-US" dirty="0"/>
              <a:t>的服务端</a:t>
            </a:r>
          </a:p>
          <a:p>
            <a:r>
              <a:rPr lang="en-US" altLang="zh-CN" dirty="0" smtClean="0"/>
              <a:t>20.2  </a:t>
            </a:r>
            <a:r>
              <a:rPr lang="zh-CN" altLang="en-US" dirty="0"/>
              <a:t>给</a:t>
            </a:r>
            <a:r>
              <a:rPr lang="en-US" altLang="zh-CN" dirty="0"/>
              <a:t>App</a:t>
            </a:r>
            <a:r>
              <a:rPr lang="zh-CN" altLang="en-US" dirty="0"/>
              <a:t>集成</a:t>
            </a:r>
            <a:r>
              <a:rPr lang="en-US" altLang="zh-CN" dirty="0" err="1"/>
              <a:t>WebRTC</a:t>
            </a:r>
            <a:endParaRPr lang="en-US" altLang="zh-CN" dirty="0"/>
          </a:p>
          <a:p>
            <a:r>
              <a:rPr lang="en-US" altLang="zh-CN" dirty="0" smtClean="0"/>
              <a:t>20.3  </a:t>
            </a:r>
            <a:r>
              <a:rPr lang="zh-CN" altLang="en-US" dirty="0"/>
              <a:t>实战项目：仿微信的视频通话</a:t>
            </a:r>
          </a:p>
          <a:p>
            <a:r>
              <a:rPr lang="en-US" altLang="zh-CN" dirty="0" smtClean="0"/>
              <a:t>20.4  </a:t>
            </a:r>
            <a:r>
              <a:rPr lang="zh-CN" altLang="en-US" dirty="0"/>
              <a:t>实战项目：仿拼多多的直播带货</a:t>
            </a:r>
          </a:p>
          <a:p>
            <a:r>
              <a:rPr lang="en-US" altLang="zh-CN" dirty="0" smtClean="0"/>
              <a:t>20.5  </a:t>
            </a:r>
            <a:r>
              <a:rPr lang="zh-CN" altLang="en-US" dirty="0"/>
              <a:t>小    结</a:t>
            </a:r>
          </a:p>
          <a:p>
            <a:r>
              <a:rPr lang="en-US" altLang="zh-CN" dirty="0" smtClean="0"/>
              <a:t>20.6  </a:t>
            </a:r>
            <a:r>
              <a:rPr lang="zh-CN" altLang="en-US" dirty="0"/>
              <a:t>动手练习</a:t>
            </a:r>
          </a:p>
        </p:txBody>
      </p:sp>
    </p:spTree>
    <p:extLst>
      <p:ext uri="{BB962C8B-B14F-4D97-AF65-F5344CB8AC3E}">
        <p14:creationId xmlns:p14="http://schemas.microsoft.com/office/powerpoint/2010/main" val="3835361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20.4.2  </a:t>
            </a:r>
            <a:r>
              <a:rPr lang="zh-CN" altLang="en-US" dirty="0" smtClean="0"/>
              <a:t>功能分析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）圆形图形：直播间左上角的房间</a:t>
            </a:r>
            <a:r>
              <a:rPr lang="zh-CN" altLang="zh-CN" dirty="0" smtClean="0"/>
              <a:t>标志经过</a:t>
            </a:r>
            <a:r>
              <a:rPr lang="zh-CN" altLang="zh-CN" dirty="0"/>
              <a:t>了圆形</a:t>
            </a:r>
            <a:r>
              <a:rPr lang="zh-CN" altLang="zh-CN" dirty="0" smtClean="0"/>
              <a:t>裁剪。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）打</a:t>
            </a:r>
            <a:r>
              <a:rPr lang="zh-CN" altLang="zh-CN" dirty="0" smtClean="0"/>
              <a:t>赏</a:t>
            </a:r>
            <a:r>
              <a:rPr lang="zh-CN" altLang="en-US" dirty="0" smtClean="0"/>
              <a:t>动画</a:t>
            </a:r>
            <a:r>
              <a:rPr lang="zh-CN" altLang="zh-CN" dirty="0" smtClean="0"/>
              <a:t>：</a:t>
            </a:r>
            <a:r>
              <a:rPr lang="zh-CN" altLang="zh-CN" dirty="0" smtClean="0"/>
              <a:t>观众通过</a:t>
            </a:r>
            <a:r>
              <a:rPr lang="zh-CN" altLang="zh-CN" dirty="0"/>
              <a:t>打赏礼物激励主</a:t>
            </a:r>
            <a:r>
              <a:rPr lang="zh-CN" altLang="zh-CN" dirty="0" smtClean="0"/>
              <a:t>播。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Socket</a:t>
            </a:r>
            <a:r>
              <a:rPr lang="zh-CN" altLang="zh-CN" dirty="0"/>
              <a:t>通信：与房间、观众有关的信令管理，需要采取</a:t>
            </a:r>
            <a:r>
              <a:rPr lang="en-US" altLang="zh-CN" dirty="0"/>
              <a:t>Socket</a:t>
            </a:r>
            <a:r>
              <a:rPr lang="zh-CN" altLang="zh-CN" dirty="0"/>
              <a:t>通信与后端服务器</a:t>
            </a:r>
            <a:r>
              <a:rPr lang="zh-CN" altLang="zh-CN" dirty="0" smtClean="0"/>
              <a:t>交互。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）移动数据格式</a:t>
            </a:r>
            <a:r>
              <a:rPr lang="en-US" altLang="zh-CN" dirty="0"/>
              <a:t>JSON</a:t>
            </a:r>
            <a:r>
              <a:rPr lang="zh-CN" altLang="zh-CN" dirty="0"/>
              <a:t>：客户端与服务器之间传输信令，需要把信令内容封装为</a:t>
            </a:r>
            <a:r>
              <a:rPr lang="en-US" altLang="zh-CN" dirty="0"/>
              <a:t>JSON</a:t>
            </a:r>
            <a:r>
              <a:rPr lang="zh-CN" altLang="zh-CN" dirty="0" smtClean="0"/>
              <a:t>格式。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）实时音视频</a:t>
            </a:r>
            <a:r>
              <a:rPr lang="zh-CN" altLang="zh-CN" dirty="0" smtClean="0"/>
              <a:t>：开</a:t>
            </a:r>
            <a:r>
              <a:rPr lang="zh-CN" altLang="zh-CN" dirty="0"/>
              <a:t>源库</a:t>
            </a:r>
            <a:r>
              <a:rPr lang="en-US" altLang="zh-CN" dirty="0" err="1" smtClean="0"/>
              <a:t>WebRTC</a:t>
            </a:r>
            <a:r>
              <a:rPr lang="zh-CN" altLang="zh-CN" dirty="0" smtClean="0"/>
              <a:t>适用于</a:t>
            </a:r>
            <a:r>
              <a:rPr lang="zh-CN" altLang="zh-CN" dirty="0"/>
              <a:t>小型在线</a:t>
            </a:r>
            <a:r>
              <a:rPr lang="zh-CN" altLang="zh-CN" dirty="0" smtClean="0"/>
              <a:t>直播。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8421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直播带货的例程介绍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 smtClean="0"/>
              <a:t>下面介绍</a:t>
            </a:r>
            <a:r>
              <a:rPr lang="zh-CN" altLang="en-US" dirty="0" smtClean="0"/>
              <a:t>随书</a:t>
            </a:r>
            <a:r>
              <a:rPr lang="zh-CN" altLang="zh-CN" dirty="0" smtClean="0"/>
              <a:t>源码</a:t>
            </a:r>
            <a:r>
              <a:rPr lang="en-US" altLang="zh-CN" dirty="0" smtClean="0"/>
              <a:t>live</a:t>
            </a:r>
            <a:r>
              <a:rPr lang="zh-CN" altLang="zh-CN" dirty="0" smtClean="0"/>
              <a:t>模块</a:t>
            </a:r>
            <a:r>
              <a:rPr lang="zh-CN" altLang="zh-CN" dirty="0"/>
              <a:t>中，</a:t>
            </a:r>
            <a:r>
              <a:rPr lang="zh-CN" altLang="zh-CN" dirty="0" smtClean="0"/>
              <a:t>与</a:t>
            </a:r>
            <a:r>
              <a:rPr lang="zh-CN" altLang="en-US" dirty="0" smtClean="0"/>
              <a:t>直播带货</a:t>
            </a:r>
            <a:r>
              <a:rPr lang="zh-CN" altLang="zh-CN" dirty="0" smtClean="0"/>
              <a:t>有关的代码：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/>
              <a:t>LiveListActivity.java</a:t>
            </a:r>
            <a:r>
              <a:rPr lang="zh-CN" altLang="zh-CN" dirty="0"/>
              <a:t>：这是直播房间的列表界面。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/>
              <a:t>LiveServerActivity.java</a:t>
            </a:r>
            <a:r>
              <a:rPr lang="zh-CN" altLang="zh-CN" dirty="0"/>
              <a:t>：这是主播的预览</a:t>
            </a:r>
            <a:r>
              <a:rPr lang="zh-CN" altLang="zh-CN" dirty="0" smtClean="0"/>
              <a:t>界面。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LiveClientActivity.java</a:t>
            </a:r>
            <a:r>
              <a:rPr lang="zh-CN" altLang="zh-CN" dirty="0"/>
              <a:t>：这是观众的预览</a:t>
            </a:r>
            <a:r>
              <a:rPr lang="zh-CN" altLang="zh-CN" dirty="0" smtClean="0"/>
              <a:t>界面。</a:t>
            </a:r>
            <a:endParaRPr lang="en-US" altLang="zh-CN" dirty="0" smtClean="0"/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r>
              <a:rPr lang="zh-CN" altLang="en-US" dirty="0"/>
              <a:t>服务端</a:t>
            </a:r>
            <a:r>
              <a:rPr lang="en-US" altLang="zh-CN" dirty="0" err="1"/>
              <a:t>HttpServer</a:t>
            </a:r>
            <a:r>
              <a:rPr lang="zh-CN" altLang="zh-CN" dirty="0"/>
              <a:t>模块中的</a:t>
            </a:r>
            <a:r>
              <a:rPr lang="en-US" altLang="zh-CN" dirty="0"/>
              <a:t>VideoChatServer.java</a:t>
            </a:r>
            <a:r>
              <a:rPr lang="zh-CN" altLang="en-US" dirty="0"/>
              <a:t>：处理</a:t>
            </a:r>
            <a:r>
              <a:rPr lang="en-US" altLang="zh-CN" dirty="0"/>
              <a:t>Socket</a:t>
            </a:r>
            <a:r>
              <a:rPr lang="zh-CN" altLang="zh-CN" dirty="0"/>
              <a:t>通信后端的信令消息传输</a:t>
            </a:r>
            <a:r>
              <a:rPr lang="zh-CN" altLang="en-US" dirty="0"/>
              <a:t>。</a:t>
            </a:r>
            <a:endParaRPr lang="zh-CN" altLang="zh-CN" dirty="0"/>
          </a:p>
          <a:p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677427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直播间的事件消息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 smtClean="0"/>
              <a:t>观众进入</a:t>
            </a:r>
            <a:r>
              <a:rPr lang="zh-CN" altLang="zh-CN" dirty="0"/>
              <a:t>直播间后，一边是用户观看主播的表演，一边是</a:t>
            </a:r>
            <a:r>
              <a:rPr lang="en-US" altLang="zh-CN" dirty="0"/>
              <a:t>App</a:t>
            </a:r>
            <a:r>
              <a:rPr lang="zh-CN" altLang="zh-CN" dirty="0"/>
              <a:t>接收直播间的事件消息，这些事件消息又包括下列几类：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）自己加入直播间，引起直播间总人数变化；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）监听其他人加入房间与退出房间的事件，并实时刷新直播间总人数；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）自己可以发表聊天消息，也能收到别人发表的聊天消息；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）监听房间的关闭事件，一旦房间被主播关闭，就要自动退出该房间；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93188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20.4.3  </a:t>
            </a:r>
            <a:r>
              <a:rPr lang="zh-CN" altLang="en-US" dirty="0" smtClean="0"/>
              <a:t>效果</a:t>
            </a:r>
            <a:r>
              <a:rPr lang="zh-CN" altLang="en-US" dirty="0"/>
              <a:t>展示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387" y="2506855"/>
            <a:ext cx="4668697" cy="2131174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66" y="2510287"/>
            <a:ext cx="4385423" cy="212774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23502" y="526953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观众给自己起名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860488" y="526953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观众看到直播间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82207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直播间的初始界面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708416" y="623056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观众进入直播房间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404732" y="623056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主播视角的直播间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751" y="1690688"/>
            <a:ext cx="2428653" cy="4351338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71" y="1690688"/>
            <a:ext cx="22109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794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直播间的带货界面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913436" y="62305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主播正在叫卖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397569" y="623056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一位观众给主播打赏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939" y="1621765"/>
            <a:ext cx="2428653" cy="4351338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923" y="1621765"/>
            <a:ext cx="24286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765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20.5  </a:t>
            </a:r>
            <a:r>
              <a:rPr lang="zh-CN" altLang="en-US" dirty="0"/>
              <a:t>小结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zh-CN" dirty="0"/>
              <a:t>本章主要介绍了</a:t>
            </a:r>
            <a:r>
              <a:rPr lang="en-US" altLang="zh-CN" dirty="0"/>
              <a:t>App</a:t>
            </a:r>
            <a:r>
              <a:rPr lang="zh-CN" altLang="zh-CN" dirty="0"/>
              <a:t>开发用到的在线直播技术，</a:t>
            </a:r>
            <a:r>
              <a:rPr lang="zh-CN" altLang="zh-CN" dirty="0" smtClean="0"/>
              <a:t>包括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搭建</a:t>
            </a:r>
            <a:r>
              <a:rPr lang="en-US" altLang="zh-CN" dirty="0" err="1"/>
              <a:t>WebRTC</a:t>
            </a:r>
            <a:r>
              <a:rPr lang="zh-CN" altLang="zh-CN" dirty="0"/>
              <a:t>的服务端（</a:t>
            </a:r>
            <a:r>
              <a:rPr lang="en-US" altLang="zh-CN" dirty="0" err="1"/>
              <a:t>WebRTC</a:t>
            </a:r>
            <a:r>
              <a:rPr lang="zh-CN" altLang="zh-CN" dirty="0"/>
              <a:t>的系统架构、搭建信令服务器、搭建穿透服务器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给</a:t>
            </a:r>
            <a:r>
              <a:rPr lang="en-US" altLang="zh-CN" dirty="0"/>
              <a:t>App</a:t>
            </a:r>
            <a:r>
              <a:rPr lang="zh-CN" altLang="zh-CN" dirty="0"/>
              <a:t>集成</a:t>
            </a:r>
            <a:r>
              <a:rPr lang="en-US" altLang="zh-CN" dirty="0" err="1"/>
              <a:t>WebRTC</a:t>
            </a:r>
            <a:r>
              <a:rPr lang="zh-CN" altLang="zh-CN" dirty="0"/>
              <a:t>（引入</a:t>
            </a:r>
            <a:r>
              <a:rPr lang="en-US" altLang="zh-CN" dirty="0" err="1"/>
              <a:t>WebRTC</a:t>
            </a:r>
            <a:r>
              <a:rPr lang="zh-CN" altLang="zh-CN" dirty="0"/>
              <a:t>开源库、实现</a:t>
            </a:r>
            <a:r>
              <a:rPr lang="en-US" altLang="zh-CN" dirty="0" err="1"/>
              <a:t>WebRTC</a:t>
            </a:r>
            <a:r>
              <a:rPr lang="zh-CN" altLang="zh-CN" dirty="0"/>
              <a:t>的发起方、实现</a:t>
            </a:r>
            <a:r>
              <a:rPr lang="en-US" altLang="zh-CN" dirty="0" err="1"/>
              <a:t>WebRTC</a:t>
            </a:r>
            <a:r>
              <a:rPr lang="zh-CN" altLang="zh-CN" dirty="0"/>
              <a:t>的接受方）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zh-CN" dirty="0" smtClean="0"/>
              <a:t>最后</a:t>
            </a:r>
            <a:r>
              <a:rPr lang="zh-CN" altLang="zh-CN" dirty="0"/>
              <a:t>设计了两个实战项目，分别是“仿微信的视频通话”和 “仿拼多多的直播带货”，在这两个项目的</a:t>
            </a:r>
            <a:r>
              <a:rPr lang="en-US" altLang="zh-CN" dirty="0"/>
              <a:t>App</a:t>
            </a:r>
            <a:r>
              <a:rPr lang="zh-CN" altLang="zh-CN" dirty="0"/>
              <a:t>编码中，综合运用了本章介绍的在线直播技术。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5999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本章的学成目标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通过本章的学习，读者应该能够掌握以下</a:t>
            </a:r>
            <a:r>
              <a:rPr lang="en-US" altLang="zh-CN" dirty="0"/>
              <a:t>3</a:t>
            </a:r>
            <a:r>
              <a:rPr lang="zh-CN" altLang="zh-CN" dirty="0"/>
              <a:t>种开发技能：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）学会搭建</a:t>
            </a:r>
            <a:r>
              <a:rPr lang="en-US" altLang="zh-CN" dirty="0" err="1"/>
              <a:t>WebRTC</a:t>
            </a:r>
            <a:r>
              <a:rPr lang="zh-CN" altLang="zh-CN" dirty="0"/>
              <a:t>的信令服务器和穿透服务器。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）学会给客户端的</a:t>
            </a:r>
            <a:r>
              <a:rPr lang="en-US" altLang="zh-CN" dirty="0"/>
              <a:t>App</a:t>
            </a:r>
            <a:r>
              <a:rPr lang="zh-CN" altLang="zh-CN" dirty="0"/>
              <a:t>集成</a:t>
            </a:r>
            <a:r>
              <a:rPr lang="en-US" altLang="zh-CN" dirty="0" err="1"/>
              <a:t>WebRTC</a:t>
            </a:r>
            <a:r>
              <a:rPr lang="zh-CN" altLang="zh-CN" dirty="0"/>
              <a:t>。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）学会利用</a:t>
            </a:r>
            <a:r>
              <a:rPr lang="en-US" altLang="zh-CN" dirty="0" err="1"/>
              <a:t>WebRTC</a:t>
            </a:r>
            <a:r>
              <a:rPr lang="zh-CN" altLang="zh-CN" dirty="0"/>
              <a:t>实现视频通话功能。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56047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动手练习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zh-CN" dirty="0"/>
              <a:t>、搭建</a:t>
            </a:r>
            <a:r>
              <a:rPr lang="en-US" altLang="zh-CN" dirty="0" err="1"/>
              <a:t>WebRTC</a:t>
            </a:r>
            <a:r>
              <a:rPr lang="zh-CN" altLang="zh-CN" dirty="0"/>
              <a:t>服务端的信令服务器和穿透服务器。</a:t>
            </a:r>
          </a:p>
          <a:p>
            <a:r>
              <a:rPr lang="en-US" altLang="zh-CN" dirty="0"/>
              <a:t>2</a:t>
            </a:r>
            <a:r>
              <a:rPr lang="zh-CN" altLang="zh-CN" dirty="0"/>
              <a:t>、综合运用实时音视频技术实现一个视频通话</a:t>
            </a:r>
            <a:r>
              <a:rPr lang="en-US" altLang="zh-CN" dirty="0"/>
              <a:t>App</a:t>
            </a:r>
            <a:r>
              <a:rPr lang="zh-CN" altLang="zh-CN" dirty="0"/>
              <a:t>。</a:t>
            </a:r>
          </a:p>
          <a:p>
            <a:r>
              <a:rPr lang="en-US" altLang="zh-CN" dirty="0"/>
              <a:t>3</a:t>
            </a:r>
            <a:r>
              <a:rPr lang="zh-CN" altLang="zh-CN" dirty="0"/>
              <a:t>、综合运用实时音视频技术实现一个直播带货</a:t>
            </a:r>
            <a:r>
              <a:rPr lang="en-US" altLang="zh-CN" dirty="0"/>
              <a:t>App</a:t>
            </a:r>
            <a:r>
              <a:rPr lang="zh-CN" altLang="zh-CN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1859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20.1  </a:t>
            </a:r>
            <a:r>
              <a:rPr lang="zh-CN" altLang="en-US" dirty="0"/>
              <a:t>搭建</a:t>
            </a:r>
            <a:r>
              <a:rPr lang="en-US" altLang="zh-CN" dirty="0" err="1"/>
              <a:t>WebRTC</a:t>
            </a:r>
            <a:r>
              <a:rPr lang="zh-CN" altLang="en-US" dirty="0"/>
              <a:t>的服务端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本节介绍</a:t>
            </a:r>
            <a:r>
              <a:rPr lang="en-US" altLang="zh-CN" dirty="0" err="1"/>
              <a:t>WebRTC</a:t>
            </a:r>
            <a:r>
              <a:rPr lang="zh-CN" altLang="zh-CN" dirty="0"/>
              <a:t>框架在服务端的搭建过程，首先概述</a:t>
            </a:r>
            <a:r>
              <a:rPr lang="en-US" altLang="zh-CN" dirty="0" err="1"/>
              <a:t>WebRTC</a:t>
            </a:r>
            <a:r>
              <a:rPr lang="zh-CN" altLang="zh-CN" dirty="0"/>
              <a:t>的愿景、技术体系和应用架构，接着说明信令服务器需要处理的任务及其搭建步骤，然后阐述</a:t>
            </a:r>
            <a:r>
              <a:rPr lang="en-US" altLang="zh-CN" dirty="0" err="1"/>
              <a:t>WebRTC</a:t>
            </a:r>
            <a:r>
              <a:rPr lang="zh-CN" altLang="zh-CN" dirty="0"/>
              <a:t>的穿透流程，以及穿透服务器的搭建步骤。</a:t>
            </a:r>
          </a:p>
          <a:p>
            <a:r>
              <a:rPr lang="en-US" altLang="zh-CN" dirty="0" smtClean="0"/>
              <a:t>20.1.1  </a:t>
            </a:r>
            <a:r>
              <a:rPr lang="en-US" altLang="zh-CN" dirty="0" err="1"/>
              <a:t>WebRTC</a:t>
            </a:r>
            <a:r>
              <a:rPr lang="zh-CN" altLang="en-US" dirty="0"/>
              <a:t>的系统架构</a:t>
            </a:r>
          </a:p>
          <a:p>
            <a:r>
              <a:rPr lang="en-US" altLang="zh-CN" dirty="0" smtClean="0"/>
              <a:t>20.1.2  </a:t>
            </a:r>
            <a:r>
              <a:rPr lang="zh-CN" altLang="en-US" dirty="0"/>
              <a:t>搭建信令服务器</a:t>
            </a:r>
          </a:p>
          <a:p>
            <a:r>
              <a:rPr lang="en-US" altLang="zh-CN" dirty="0" smtClean="0"/>
              <a:t>20.1.3  </a:t>
            </a:r>
            <a:r>
              <a:rPr lang="zh-CN" altLang="en-US" dirty="0"/>
              <a:t>搭建穿透服务器</a:t>
            </a:r>
          </a:p>
        </p:txBody>
      </p:sp>
    </p:spTree>
    <p:extLst>
      <p:ext uri="{BB962C8B-B14F-4D97-AF65-F5344CB8AC3E}">
        <p14:creationId xmlns:p14="http://schemas.microsoft.com/office/powerpoint/2010/main" val="3287461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20.1.1  </a:t>
            </a:r>
            <a:r>
              <a:rPr lang="en-US" altLang="zh-CN" dirty="0" err="1"/>
              <a:t>WebRTC</a:t>
            </a:r>
            <a:r>
              <a:rPr lang="zh-CN" altLang="en-US" dirty="0"/>
              <a:t>的系统架构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376" y="1825625"/>
            <a:ext cx="5369248" cy="4351338"/>
          </a:xfrm>
        </p:spPr>
      </p:pic>
    </p:spTree>
    <p:extLst>
      <p:ext uri="{BB962C8B-B14F-4D97-AF65-F5344CB8AC3E}">
        <p14:creationId xmlns:p14="http://schemas.microsoft.com/office/powerpoint/2010/main" val="193018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WebRTC</a:t>
            </a:r>
            <a:r>
              <a:rPr lang="zh-CN" altLang="zh-CN" dirty="0"/>
              <a:t>的应用架构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465" y="1825625"/>
            <a:ext cx="6307070" cy="4351338"/>
          </a:xfrm>
        </p:spPr>
      </p:pic>
    </p:spTree>
    <p:extLst>
      <p:ext uri="{BB962C8B-B14F-4D97-AF65-F5344CB8AC3E}">
        <p14:creationId xmlns:p14="http://schemas.microsoft.com/office/powerpoint/2010/main" val="42308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20.1.2  </a:t>
            </a:r>
            <a:r>
              <a:rPr lang="zh-CN" altLang="en-US" dirty="0"/>
              <a:t>搭建信令服务器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信令服务器的处理任务主要包括下列三类：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）会话</a:t>
            </a:r>
            <a:r>
              <a:rPr lang="zh-CN" altLang="en-US" dirty="0"/>
              <a:t>控制消息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）交换网络</a:t>
            </a:r>
            <a:r>
              <a:rPr lang="zh-CN" altLang="en-US" dirty="0"/>
              <a:t>信息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）交换</a:t>
            </a:r>
            <a:r>
              <a:rPr lang="zh-CN" altLang="en-US" dirty="0"/>
              <a:t>媒体能力</a:t>
            </a:r>
          </a:p>
        </p:txBody>
      </p:sp>
    </p:spTree>
    <p:extLst>
      <p:ext uri="{BB962C8B-B14F-4D97-AF65-F5344CB8AC3E}">
        <p14:creationId xmlns:p14="http://schemas.microsoft.com/office/powerpoint/2010/main" val="124285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信令服务器的技术方案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信令服务器有好几种可选的技术方案，本书选择了</a:t>
            </a:r>
            <a:r>
              <a:rPr lang="en-US" altLang="zh-CN" dirty="0" err="1"/>
              <a:t>SocketIO</a:t>
            </a:r>
            <a:r>
              <a:rPr lang="zh-CN" altLang="zh-CN" dirty="0"/>
              <a:t>承载信令</a:t>
            </a:r>
            <a:r>
              <a:rPr lang="zh-CN" altLang="zh-CN" dirty="0" smtClean="0"/>
              <a:t>交互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第一类任务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会话控制消息类似于传递聊天消息。</a:t>
            </a:r>
            <a:endParaRPr lang="en-US" altLang="zh-CN" dirty="0" smtClean="0"/>
          </a:p>
          <a:p>
            <a:r>
              <a:rPr lang="en-US" altLang="zh-CN" dirty="0" err="1"/>
              <a:t>WebRTC</a:t>
            </a:r>
            <a:r>
              <a:rPr lang="zh-CN" altLang="zh-CN" dirty="0"/>
              <a:t>主要关注后面两类任务：交换网络信息和交换媒体能力，这两种事件均需明确请求的目的地，也就是说，请求数据必须包含对方终端的设备标识，然后才能把</a:t>
            </a:r>
            <a:r>
              <a:rPr lang="en-US" altLang="zh-CN" dirty="0" err="1"/>
              <a:t>WebRTC</a:t>
            </a:r>
            <a:r>
              <a:rPr lang="zh-CN" altLang="zh-CN" dirty="0"/>
              <a:t>需要的相关信息送给对端。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256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20.1.3  </a:t>
            </a:r>
            <a:r>
              <a:rPr lang="zh-CN" altLang="en-US" dirty="0"/>
              <a:t>搭建穿透服务器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453" y="1825625"/>
            <a:ext cx="7403094" cy="4351338"/>
          </a:xfrm>
        </p:spPr>
      </p:pic>
    </p:spTree>
    <p:extLst>
      <p:ext uri="{BB962C8B-B14F-4D97-AF65-F5344CB8AC3E}">
        <p14:creationId xmlns:p14="http://schemas.microsoft.com/office/powerpoint/2010/main" val="3527971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2077</Words>
  <Application>Microsoft Office PowerPoint</Application>
  <PresentationFormat>宽屏</PresentationFormat>
  <Paragraphs>149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3" baseType="lpstr">
      <vt:lpstr>宋体</vt:lpstr>
      <vt:lpstr>Arial</vt:lpstr>
      <vt:lpstr>Calibri</vt:lpstr>
      <vt:lpstr>Calibri Light</vt:lpstr>
      <vt:lpstr>Office 主题</vt:lpstr>
      <vt:lpstr>第20章  在线直播</vt:lpstr>
      <vt:lpstr>本章简介</vt:lpstr>
      <vt:lpstr>本章目录</vt:lpstr>
      <vt:lpstr>20.1  搭建WebRTC的服务端</vt:lpstr>
      <vt:lpstr>20.1.1  WebRTC的系统架构</vt:lpstr>
      <vt:lpstr>WebRTC的应用架构</vt:lpstr>
      <vt:lpstr>20.1.2  搭建信令服务器</vt:lpstr>
      <vt:lpstr>信令服务器的技术方案</vt:lpstr>
      <vt:lpstr>20.1.3  搭建穿透服务器</vt:lpstr>
      <vt:lpstr>coturn的安装配置过程</vt:lpstr>
      <vt:lpstr>STUN服务器的验证结果</vt:lpstr>
      <vt:lpstr>20.2  给App集成WebRTC</vt:lpstr>
      <vt:lpstr>20.2.1  引入WebRTC开源库</vt:lpstr>
      <vt:lpstr>Peer对象的功能实现</vt:lpstr>
      <vt:lpstr>20.2.2  实现WebRTC的发起方</vt:lpstr>
      <vt:lpstr>发起方的视频画面</vt:lpstr>
      <vt:lpstr>20.2.3  实现WebRTC的接受方</vt:lpstr>
      <vt:lpstr>接受方的视频画面</vt:lpstr>
      <vt:lpstr>20.3  实战项目：仿微信的视频通话</vt:lpstr>
      <vt:lpstr>20.3.1  需求描述</vt:lpstr>
      <vt:lpstr>微信的视频通话界面</vt:lpstr>
      <vt:lpstr>20.3.2  功能分析</vt:lpstr>
      <vt:lpstr>视频通话的例程介绍</vt:lpstr>
      <vt:lpstr>20.3.3  效果展示</vt:lpstr>
      <vt:lpstr>视频通话的等待界面</vt:lpstr>
      <vt:lpstr>视频通话的接通界面</vt:lpstr>
      <vt:lpstr>20.4  实战项目：仿拼多多的直播带货</vt:lpstr>
      <vt:lpstr>20.4.1  需求描述</vt:lpstr>
      <vt:lpstr>电商平台的直播界面</vt:lpstr>
      <vt:lpstr>20.4.2  功能分析</vt:lpstr>
      <vt:lpstr>直播带货的例程介绍</vt:lpstr>
      <vt:lpstr>直播间的事件消息</vt:lpstr>
      <vt:lpstr>20.4.3  效果展示</vt:lpstr>
      <vt:lpstr>直播间的初始界面</vt:lpstr>
      <vt:lpstr>直播间的带货界面</vt:lpstr>
      <vt:lpstr>20.5  小结</vt:lpstr>
      <vt:lpstr>本章的学成目标</vt:lpstr>
      <vt:lpstr>动手练习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Lenovo</cp:lastModifiedBy>
  <cp:revision>98</cp:revision>
  <dcterms:created xsi:type="dcterms:W3CDTF">2020-09-05T11:14:52Z</dcterms:created>
  <dcterms:modified xsi:type="dcterms:W3CDTF">2022-06-11T11:06:49Z</dcterms:modified>
</cp:coreProperties>
</file>

<file path=docProps/thumbnail.jpeg>
</file>